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aleway"/>
      <p:regular r:id="rId25"/>
      <p:bold r:id="rId26"/>
      <p:italic r:id="rId27"/>
      <p:boldItalic r:id="rId28"/>
    </p:embeddedFont>
    <p:embeddedFont>
      <p:font typeface="Lat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bold.fntdata"/><Relationship Id="rId25" Type="http://schemas.openxmlformats.org/officeDocument/2006/relationships/font" Target="fonts/Raleway-regular.fntdata"/><Relationship Id="rId28" Type="http://schemas.openxmlformats.org/officeDocument/2006/relationships/font" Target="fonts/Raleway-boldItalic.fntdata"/><Relationship Id="rId27" Type="http://schemas.openxmlformats.org/officeDocument/2006/relationships/font" Target="fonts/Raleway-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italic.fntdata"/><Relationship Id="rId30" Type="http://schemas.openxmlformats.org/officeDocument/2006/relationships/font" Target="fonts/Lato-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Lato-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77428e3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77428e3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f88252dc4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f88252dc4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277428e3f8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277428e3f8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277428e3f8_4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277428e3f8_4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277428e3f8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277428e3f8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77428e3f8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77428e3f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77428e3f8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77428e3f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277428e3f8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277428e3f8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77428e3f8_4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77428e3f8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77428e3f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77428e3f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277428e3f8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277428e3f8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77428e3f8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77428e3f8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f88252dc4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f88252dc4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 Id="rId6" Type="http://schemas.openxmlformats.org/officeDocument/2006/relationships/slide" Target="/ppt/slides/slide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4.xml"/><Relationship Id="rId3" Type="http://schemas.openxmlformats.org/officeDocument/2006/relationships/slide" Target="/ppt/slides/slide4.xml"/><Relationship Id="rId4" Type="http://schemas.openxmlformats.org/officeDocument/2006/relationships/slide" Target="/ppt/slides/slide4.xml"/><Relationship Id="rId5" Type="http://schemas.openxmlformats.org/officeDocument/2006/relationships/slide" Target="/ppt/slides/slide4.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action="ppaction://hlinksldjump" r:id="rId2"/>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action="ppaction://hlinksldjump" r:id="rId2"/>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action="ppaction://hlinksldjump" r:id="rId2"/>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action="ppaction://hlinksldjump" r:id="rId2"/>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action="ppaction://hlinksldjump" r:id="rId2"/>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action="ppaction://hlinksldjump" r:id="rId3"/>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action="ppaction://hlinksldjump" r:id="rId4"/>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action="ppaction://hlinksldjump" r:id="rId5"/>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814200" y="1343625"/>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Episkop</a:t>
            </a:r>
            <a:endParaRPr/>
          </a:p>
        </p:txBody>
      </p:sp>
      <p:sp>
        <p:nvSpPr>
          <p:cNvPr id="177" name="Google Shape;177;p18"/>
          <p:cNvSpPr txBox="1"/>
          <p:nvPr>
            <p:ph idx="1" type="subTitle"/>
          </p:nvPr>
        </p:nvSpPr>
        <p:spPr>
          <a:xfrm>
            <a:off x="814188" y="232232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Manuel Trevino</a:t>
            </a:r>
            <a:endParaRPr b="1" sz="1400"/>
          </a:p>
          <a:p>
            <a:pPr indent="0" lvl="0" marL="0" rtl="0" algn="l">
              <a:spcBef>
                <a:spcPts val="0"/>
              </a:spcBef>
              <a:spcAft>
                <a:spcPts val="0"/>
              </a:spcAft>
              <a:buNone/>
            </a:pPr>
            <a:r>
              <a:rPr b="1" lang="en-GB" sz="1400"/>
              <a:t>Nicolas Benavides Levin</a:t>
            </a:r>
            <a:endParaRPr b="1" sz="1400"/>
          </a:p>
          <a:p>
            <a:pPr indent="0" lvl="0" marL="0" rtl="0" algn="l">
              <a:spcBef>
                <a:spcPts val="0"/>
              </a:spcBef>
              <a:spcAft>
                <a:spcPts val="0"/>
              </a:spcAft>
              <a:buNone/>
            </a:pPr>
            <a:r>
              <a:rPr b="1" lang="en-GB" sz="1400"/>
              <a:t>Cole Newby</a:t>
            </a:r>
            <a:endParaRPr b="1" sz="1400"/>
          </a:p>
          <a:p>
            <a:pPr indent="0" lvl="0" marL="0" rtl="0" algn="l">
              <a:spcBef>
                <a:spcPts val="0"/>
              </a:spcBef>
              <a:spcAft>
                <a:spcPts val="0"/>
              </a:spcAft>
              <a:buNone/>
            </a:pPr>
            <a:r>
              <a:rPr b="1" lang="en-GB" sz="1400"/>
              <a:t>Kavi Thiagarajan</a:t>
            </a:r>
            <a:endParaRPr b="1" sz="1400"/>
          </a:p>
        </p:txBody>
      </p:sp>
      <p:pic>
        <p:nvPicPr>
          <p:cNvPr id="178" name="Google Shape;178;p18"/>
          <p:cNvPicPr preferRelativeResize="0"/>
          <p:nvPr/>
        </p:nvPicPr>
        <p:blipFill>
          <a:blip r:embed="rId3">
            <a:alphaModFix/>
          </a:blip>
          <a:stretch>
            <a:fillRect/>
          </a:stretch>
        </p:blipFill>
        <p:spPr>
          <a:xfrm>
            <a:off x="6520450" y="926325"/>
            <a:ext cx="1802501" cy="1830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Debugging</a:t>
            </a:r>
            <a:endParaRPr/>
          </a:p>
          <a:p>
            <a:pPr indent="0" lvl="0" marL="0" rtl="0" algn="l">
              <a:spcBef>
                <a:spcPts val="0"/>
              </a:spcBef>
              <a:spcAft>
                <a:spcPts val="0"/>
              </a:spcAft>
              <a:buNone/>
            </a:pPr>
            <a:r>
              <a:rPr b="0" lang="en-GB"/>
              <a:t>02</a:t>
            </a:r>
            <a:endParaRPr b="0"/>
          </a:p>
        </p:txBody>
      </p:sp>
      <p:sp>
        <p:nvSpPr>
          <p:cNvPr id="292" name="Google Shape;292;p27"/>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As we developed our project further, we found that debugging became more and more difficult.</a:t>
            </a:r>
            <a:endParaRPr sz="1100"/>
          </a:p>
          <a:p>
            <a:pPr indent="0" lvl="0" marL="0" rtl="0" algn="l">
              <a:spcBef>
                <a:spcPts val="1600"/>
              </a:spcBef>
              <a:spcAft>
                <a:spcPts val="0"/>
              </a:spcAft>
              <a:buNone/>
            </a:pPr>
            <a:r>
              <a:rPr lang="en-GB" sz="1100"/>
              <a:t>Much of this was due to nested queries due to database normalization and the large amount of view forms and files we had to sift through.</a:t>
            </a:r>
            <a:endParaRPr sz="1100"/>
          </a:p>
          <a:p>
            <a:pPr indent="0" lvl="0" marL="0" rtl="0" algn="l">
              <a:spcBef>
                <a:spcPts val="1600"/>
              </a:spcBef>
              <a:spcAft>
                <a:spcPts val="0"/>
              </a:spcAft>
              <a:buNone/>
            </a:pPr>
            <a:r>
              <a:rPr lang="en-GB" sz="1100"/>
              <a:t>However, once we cleaned up our codebase, refactored files, and removed unnecessary files, the debugging process became much easier.</a:t>
            </a:r>
            <a:endParaRPr sz="1100"/>
          </a:p>
          <a:p>
            <a:pPr indent="0" lvl="0" marL="0" rtl="0" algn="l">
              <a:spcBef>
                <a:spcPts val="1600"/>
              </a:spcBef>
              <a:spcAft>
                <a:spcPts val="1600"/>
              </a:spcAft>
              <a:buNone/>
            </a:pPr>
            <a:r>
              <a:t/>
            </a:r>
            <a:endParaRPr sz="1100"/>
          </a:p>
        </p:txBody>
      </p:sp>
      <p:pic>
        <p:nvPicPr>
          <p:cNvPr id="293" name="Google Shape;293;p27"/>
          <p:cNvPicPr preferRelativeResize="0"/>
          <p:nvPr/>
        </p:nvPicPr>
        <p:blipFill>
          <a:blip r:embed="rId3">
            <a:alphaModFix/>
          </a:blip>
          <a:stretch>
            <a:fillRect/>
          </a:stretch>
        </p:blipFill>
        <p:spPr>
          <a:xfrm>
            <a:off x="5084350" y="2057400"/>
            <a:ext cx="3583825" cy="1971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8"/>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Reformatting Structure</a:t>
            </a:r>
            <a:endParaRPr/>
          </a:p>
          <a:p>
            <a:pPr indent="0" lvl="0" marL="0" rtl="0" algn="l">
              <a:spcBef>
                <a:spcPts val="0"/>
              </a:spcBef>
              <a:spcAft>
                <a:spcPts val="0"/>
              </a:spcAft>
              <a:buNone/>
            </a:pPr>
            <a:r>
              <a:rPr b="0" lang="en-GB"/>
              <a:t>03</a:t>
            </a:r>
            <a:endParaRPr b="0"/>
          </a:p>
        </p:txBody>
      </p:sp>
      <p:sp>
        <p:nvSpPr>
          <p:cNvPr id="299" name="Google Shape;299;p28"/>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Initially, we used the default </a:t>
            </a:r>
            <a:r>
              <a:rPr lang="en-GB" sz="1100"/>
              <a:t>configuration</a:t>
            </a:r>
            <a:r>
              <a:rPr lang="en-GB" sz="1100"/>
              <a:t> of rails for our application, however we later realized that this would not be suitable for the features that we desired. Instead, we decided to reconfigure our codebase to use Esbuild, an extremely fast javascript bundler, instead of importmaps.</a:t>
            </a:r>
            <a:endParaRPr sz="1100"/>
          </a:p>
          <a:p>
            <a:pPr indent="0" lvl="0" marL="0" rtl="0" algn="l">
              <a:spcBef>
                <a:spcPts val="1600"/>
              </a:spcBef>
              <a:spcAft>
                <a:spcPts val="1600"/>
              </a:spcAft>
              <a:buNone/>
            </a:pPr>
            <a:r>
              <a:rPr lang="en-GB" sz="1100"/>
              <a:t>Furthermore, early on in the project, we reformatted our database structure as shown in the Postgres Database Design slide to meet the requirements for our application.</a:t>
            </a:r>
            <a:endParaRPr sz="1100"/>
          </a:p>
        </p:txBody>
      </p:sp>
      <p:pic>
        <p:nvPicPr>
          <p:cNvPr id="300" name="Google Shape;300;p28"/>
          <p:cNvPicPr preferRelativeResize="0"/>
          <p:nvPr/>
        </p:nvPicPr>
        <p:blipFill>
          <a:blip r:embed="rId3">
            <a:alphaModFix/>
          </a:blip>
          <a:stretch>
            <a:fillRect/>
          </a:stretch>
        </p:blipFill>
        <p:spPr>
          <a:xfrm>
            <a:off x="4699600" y="2036400"/>
            <a:ext cx="4346424" cy="1640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CSS with Deployment</a:t>
            </a:r>
            <a:endParaRPr/>
          </a:p>
          <a:p>
            <a:pPr indent="0" lvl="0" marL="0" rtl="0" algn="l">
              <a:spcBef>
                <a:spcPts val="0"/>
              </a:spcBef>
              <a:spcAft>
                <a:spcPts val="0"/>
              </a:spcAft>
              <a:buNone/>
            </a:pPr>
            <a:r>
              <a:rPr b="0" lang="en-GB"/>
              <a:t>04</a:t>
            </a:r>
            <a:endParaRPr b="0"/>
          </a:p>
        </p:txBody>
      </p:sp>
      <p:sp>
        <p:nvSpPr>
          <p:cNvPr id="306" name="Google Shape;306;p29"/>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least of our concerns, some of our icons would not load after deploying our codebase to heroku. </a:t>
            </a:r>
            <a:r>
              <a:rPr lang="en-GB" sz="1100"/>
              <a:t>We decided to ignore this, as the majority of our app does not utilize icons.</a:t>
            </a:r>
            <a:endParaRPr sz="1100"/>
          </a:p>
          <a:p>
            <a:pPr indent="0" lvl="0" marL="0" rtl="0" algn="l">
              <a:spcBef>
                <a:spcPts val="1600"/>
              </a:spcBef>
              <a:spcAft>
                <a:spcPts val="1600"/>
              </a:spcAft>
              <a:buNone/>
            </a:pPr>
            <a:r>
              <a:rPr lang="en-GB" sz="1100"/>
              <a:t>On the contrary, we did find it necessary to finalize our CSS midway through the development process, as the organization of the poll creation and response page relied heavily on the look of the site.</a:t>
            </a:r>
            <a:endParaRPr sz="1100"/>
          </a:p>
        </p:txBody>
      </p:sp>
      <p:pic>
        <p:nvPicPr>
          <p:cNvPr id="307" name="Google Shape;307;p29"/>
          <p:cNvPicPr preferRelativeResize="0"/>
          <p:nvPr/>
        </p:nvPicPr>
        <p:blipFill>
          <a:blip r:embed="rId3">
            <a:alphaModFix/>
          </a:blip>
          <a:stretch>
            <a:fillRect/>
          </a:stretch>
        </p:blipFill>
        <p:spPr>
          <a:xfrm>
            <a:off x="4746150" y="2068750"/>
            <a:ext cx="2120750" cy="2120750"/>
          </a:xfrm>
          <a:prstGeom prst="rect">
            <a:avLst/>
          </a:prstGeom>
          <a:noFill/>
          <a:ln>
            <a:noFill/>
          </a:ln>
        </p:spPr>
      </p:pic>
      <p:pic>
        <p:nvPicPr>
          <p:cNvPr id="308" name="Google Shape;308;p29"/>
          <p:cNvPicPr preferRelativeResize="0"/>
          <p:nvPr/>
        </p:nvPicPr>
        <p:blipFill>
          <a:blip r:embed="rId4">
            <a:alphaModFix/>
          </a:blip>
          <a:stretch>
            <a:fillRect/>
          </a:stretch>
        </p:blipFill>
        <p:spPr>
          <a:xfrm>
            <a:off x="6948650" y="2159875"/>
            <a:ext cx="2042949" cy="20429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Lessons Learned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1"/>
          <p:cNvSpPr txBox="1"/>
          <p:nvPr>
            <p:ph type="title"/>
          </p:nvPr>
        </p:nvSpPr>
        <p:spPr>
          <a:xfrm>
            <a:off x="730725" y="1318650"/>
            <a:ext cx="3567900" cy="9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Versioning</a:t>
            </a:r>
            <a:endParaRPr/>
          </a:p>
          <a:p>
            <a:pPr indent="0" lvl="0" marL="0" rtl="0" algn="l">
              <a:spcBef>
                <a:spcPts val="0"/>
              </a:spcBef>
              <a:spcAft>
                <a:spcPts val="0"/>
              </a:spcAft>
              <a:buNone/>
            </a:pPr>
            <a:r>
              <a:rPr b="0" lang="en-GB"/>
              <a:t>01</a:t>
            </a:r>
            <a:endParaRPr b="0"/>
          </a:p>
        </p:txBody>
      </p:sp>
      <p:sp>
        <p:nvSpPr>
          <p:cNvPr id="319" name="Google Shape;319;p31"/>
          <p:cNvSpPr txBox="1"/>
          <p:nvPr>
            <p:ph idx="1" type="body"/>
          </p:nvPr>
        </p:nvSpPr>
        <p:spPr>
          <a:xfrm>
            <a:off x="730725" y="2249300"/>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Versioning is a difficult but necessary aspect of web development.</a:t>
            </a:r>
            <a:endParaRPr sz="1100"/>
          </a:p>
          <a:p>
            <a:pPr indent="0" lvl="0" marL="0" rtl="0" algn="l">
              <a:spcBef>
                <a:spcPts val="1600"/>
              </a:spcBef>
              <a:spcAft>
                <a:spcPts val="0"/>
              </a:spcAft>
              <a:buNone/>
            </a:pPr>
            <a:r>
              <a:rPr lang="en-GB" sz="1100"/>
              <a:t>While we struggled in the beginning with rails compatibility issues, we learned that </a:t>
            </a:r>
            <a:r>
              <a:rPr lang="en-GB" sz="1100"/>
              <a:t>solidifying</a:t>
            </a:r>
            <a:r>
              <a:rPr lang="en-GB" sz="1100"/>
              <a:t> your versioning early on is essential for future success. </a:t>
            </a:r>
            <a:endParaRPr sz="1100"/>
          </a:p>
          <a:p>
            <a:pPr indent="0" lvl="0" marL="0" rtl="0" algn="l">
              <a:spcBef>
                <a:spcPts val="1600"/>
              </a:spcBef>
              <a:spcAft>
                <a:spcPts val="1600"/>
              </a:spcAft>
              <a:buNone/>
            </a:pPr>
            <a:r>
              <a:rPr lang="en-GB" sz="1100"/>
              <a:t>This includes researching what tools you will need and what corresponding versions of software your team should use.</a:t>
            </a:r>
            <a:endParaRPr sz="1100"/>
          </a:p>
        </p:txBody>
      </p:sp>
      <p:pic>
        <p:nvPicPr>
          <p:cNvPr id="320" name="Google Shape;320;p31"/>
          <p:cNvPicPr preferRelativeResize="0"/>
          <p:nvPr/>
        </p:nvPicPr>
        <p:blipFill>
          <a:blip r:embed="rId3">
            <a:alphaModFix/>
          </a:blip>
          <a:stretch>
            <a:fillRect/>
          </a:stretch>
        </p:blipFill>
        <p:spPr>
          <a:xfrm>
            <a:off x="4756125" y="1884975"/>
            <a:ext cx="4224576" cy="2112288"/>
          </a:xfrm>
          <a:prstGeom prst="rect">
            <a:avLst/>
          </a:prstGeom>
          <a:noFill/>
          <a:ln>
            <a:noFill/>
          </a:ln>
        </p:spPr>
      </p:pic>
      <p:sp>
        <p:nvSpPr>
          <p:cNvPr id="321" name="Google Shape;321;p31"/>
          <p:cNvSpPr txBox="1"/>
          <p:nvPr/>
        </p:nvSpPr>
        <p:spPr>
          <a:xfrm>
            <a:off x="6753575" y="2171550"/>
            <a:ext cx="9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Lato"/>
                <a:ea typeface="Lato"/>
                <a:cs typeface="Lato"/>
                <a:sym typeface="Lato"/>
              </a:rPr>
              <a:t>Again!</a:t>
            </a:r>
            <a:endParaRPr>
              <a:solidFill>
                <a:srgbClr val="FF0000"/>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Git Branches</a:t>
            </a:r>
            <a:endParaRPr/>
          </a:p>
          <a:p>
            <a:pPr indent="0" lvl="0" marL="0" rtl="0" algn="l">
              <a:spcBef>
                <a:spcPts val="0"/>
              </a:spcBef>
              <a:spcAft>
                <a:spcPts val="0"/>
              </a:spcAft>
              <a:buNone/>
            </a:pPr>
            <a:r>
              <a:rPr b="0" lang="en-GB"/>
              <a:t>02</a:t>
            </a:r>
            <a:endParaRPr b="0"/>
          </a:p>
        </p:txBody>
      </p:sp>
      <p:sp>
        <p:nvSpPr>
          <p:cNvPr id="327" name="Google Shape;327;p32"/>
          <p:cNvSpPr txBox="1"/>
          <p:nvPr>
            <p:ph idx="1" type="body"/>
          </p:nvPr>
        </p:nvSpPr>
        <p:spPr>
          <a:xfrm>
            <a:off x="721225" y="24341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As we implemented more features in our development, we found that the use of Git branches were incredibly useful in maintaining the stability of the application.</a:t>
            </a:r>
            <a:endParaRPr sz="1100"/>
          </a:p>
          <a:p>
            <a:pPr indent="0" lvl="0" marL="0" rtl="0" algn="l">
              <a:spcBef>
                <a:spcPts val="1600"/>
              </a:spcBef>
              <a:spcAft>
                <a:spcPts val="0"/>
              </a:spcAft>
              <a:buNone/>
            </a:pPr>
            <a:r>
              <a:rPr lang="en-GB" sz="1100"/>
              <a:t>For instance, we dedicated a new branch to every major feature we implemented, allowing us to debug and test this feature before merging it with the main branch.</a:t>
            </a:r>
            <a:endParaRPr sz="1100"/>
          </a:p>
          <a:p>
            <a:pPr indent="0" lvl="0" marL="0" rtl="0" algn="l">
              <a:spcBef>
                <a:spcPts val="1600"/>
              </a:spcBef>
              <a:spcAft>
                <a:spcPts val="1600"/>
              </a:spcAft>
              <a:buNone/>
            </a:pPr>
            <a:r>
              <a:t/>
            </a:r>
            <a:endParaRPr sz="1100"/>
          </a:p>
        </p:txBody>
      </p:sp>
      <p:pic>
        <p:nvPicPr>
          <p:cNvPr id="328" name="Google Shape;328;p32"/>
          <p:cNvPicPr preferRelativeResize="0"/>
          <p:nvPr/>
        </p:nvPicPr>
        <p:blipFill>
          <a:blip r:embed="rId3">
            <a:alphaModFix/>
          </a:blip>
          <a:stretch>
            <a:fillRect/>
          </a:stretch>
        </p:blipFill>
        <p:spPr>
          <a:xfrm>
            <a:off x="4624125" y="1874075"/>
            <a:ext cx="4224576" cy="23763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767675" y="11813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Integration of Different C</a:t>
            </a:r>
            <a:r>
              <a:rPr lang="en-GB" sz="2100"/>
              <a:t>omponents and Libraries</a:t>
            </a:r>
            <a:endParaRPr b="0" sz="2100"/>
          </a:p>
          <a:p>
            <a:pPr indent="0" lvl="0" marL="0" rtl="0" algn="l">
              <a:spcBef>
                <a:spcPts val="0"/>
              </a:spcBef>
              <a:spcAft>
                <a:spcPts val="0"/>
              </a:spcAft>
              <a:buNone/>
            </a:pPr>
            <a:r>
              <a:rPr b="0" lang="en-GB"/>
              <a:t>03</a:t>
            </a:r>
            <a:endParaRPr b="0"/>
          </a:p>
        </p:txBody>
      </p:sp>
      <p:sp>
        <p:nvSpPr>
          <p:cNvPr id="334" name="Google Shape;334;p33"/>
          <p:cNvSpPr txBox="1"/>
          <p:nvPr>
            <p:ph idx="1" type="body"/>
          </p:nvPr>
        </p:nvSpPr>
        <p:spPr>
          <a:xfrm>
            <a:off x="767675" y="2258000"/>
            <a:ext cx="3893400" cy="16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One of the most difficult challenges to overcome was the </a:t>
            </a:r>
            <a:r>
              <a:rPr lang="en-GB" sz="1100"/>
              <a:t>integration</a:t>
            </a:r>
            <a:r>
              <a:rPr lang="en-GB" sz="1100"/>
              <a:t> of </a:t>
            </a:r>
            <a:r>
              <a:rPr lang="en-GB" sz="1100"/>
              <a:t>different</a:t>
            </a:r>
            <a:r>
              <a:rPr lang="en-GB" sz="1100"/>
              <a:t> frameworks, libraries, and our own code. </a:t>
            </a:r>
            <a:endParaRPr sz="1100"/>
          </a:p>
          <a:p>
            <a:pPr indent="0" lvl="0" marL="0" rtl="0" algn="l">
              <a:spcBef>
                <a:spcPts val="1600"/>
              </a:spcBef>
              <a:spcAft>
                <a:spcPts val="0"/>
              </a:spcAft>
              <a:buNone/>
            </a:pPr>
            <a:r>
              <a:rPr lang="en-GB" sz="1100"/>
              <a:t>At the start, a lot of time was spent in trying to get the codebase to work with the bootstrap framework and font-awesome icons.</a:t>
            </a:r>
            <a:endParaRPr sz="1100"/>
          </a:p>
          <a:p>
            <a:pPr indent="0" lvl="0" marL="0" rtl="0" algn="l">
              <a:spcBef>
                <a:spcPts val="1600"/>
              </a:spcBef>
              <a:spcAft>
                <a:spcPts val="0"/>
              </a:spcAft>
              <a:buNone/>
            </a:pPr>
            <a:r>
              <a:rPr lang="en-GB" sz="1100"/>
              <a:t>The biggest obstacle was how to integrate the D3 library into the project. The problem was trying to figure out a way of having Javascript script code, </a:t>
            </a:r>
            <a:r>
              <a:rPr lang="en-GB" sz="1100"/>
              <a:t>separate from the server controller, synchronously modify the html view in order to insert the graphs and give the user a seamless experience</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pic>
        <p:nvPicPr>
          <p:cNvPr id="335" name="Google Shape;335;p33"/>
          <p:cNvPicPr preferRelativeResize="0"/>
          <p:nvPr/>
        </p:nvPicPr>
        <p:blipFill>
          <a:blip r:embed="rId3">
            <a:alphaModFix/>
          </a:blip>
          <a:stretch>
            <a:fillRect/>
          </a:stretch>
        </p:blipFill>
        <p:spPr>
          <a:xfrm>
            <a:off x="5196300" y="874850"/>
            <a:ext cx="3420326" cy="1926000"/>
          </a:xfrm>
          <a:prstGeom prst="rect">
            <a:avLst/>
          </a:prstGeom>
          <a:noFill/>
          <a:ln>
            <a:noFill/>
          </a:ln>
        </p:spPr>
      </p:pic>
      <p:pic>
        <p:nvPicPr>
          <p:cNvPr id="336" name="Google Shape;336;p33"/>
          <p:cNvPicPr preferRelativeResize="0"/>
          <p:nvPr/>
        </p:nvPicPr>
        <p:blipFill>
          <a:blip r:embed="rId4">
            <a:alphaModFix/>
          </a:blip>
          <a:stretch>
            <a:fillRect/>
          </a:stretch>
        </p:blipFill>
        <p:spPr>
          <a:xfrm>
            <a:off x="5621425" y="2752575"/>
            <a:ext cx="2475639" cy="2037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4"/>
          <p:cNvSpPr txBox="1"/>
          <p:nvPr>
            <p:ph type="title"/>
          </p:nvPr>
        </p:nvSpPr>
        <p:spPr>
          <a:xfrm>
            <a:off x="757125" y="11338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Ajax</a:t>
            </a:r>
            <a:endParaRPr b="0"/>
          </a:p>
          <a:p>
            <a:pPr indent="0" lvl="0" marL="0" rtl="0" algn="l">
              <a:spcBef>
                <a:spcPts val="0"/>
              </a:spcBef>
              <a:spcAft>
                <a:spcPts val="0"/>
              </a:spcAft>
              <a:buNone/>
            </a:pPr>
            <a:r>
              <a:rPr b="0" lang="en-GB"/>
              <a:t>04</a:t>
            </a:r>
            <a:endParaRPr b="0"/>
          </a:p>
        </p:txBody>
      </p:sp>
      <p:sp>
        <p:nvSpPr>
          <p:cNvPr id="342" name="Google Shape;342;p34"/>
          <p:cNvSpPr txBox="1"/>
          <p:nvPr>
            <p:ph idx="1" type="body"/>
          </p:nvPr>
        </p:nvSpPr>
        <p:spPr>
          <a:xfrm>
            <a:off x="727650" y="2374600"/>
            <a:ext cx="3893400" cy="169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Constructing a single-screen experience was one of the most time consuming aspects of our development process.</a:t>
            </a:r>
            <a:endParaRPr sz="1100"/>
          </a:p>
          <a:p>
            <a:pPr indent="0" lvl="0" marL="0" rtl="0" algn="l">
              <a:spcBef>
                <a:spcPts val="1600"/>
              </a:spcBef>
              <a:spcAft>
                <a:spcPts val="0"/>
              </a:spcAft>
              <a:buNone/>
            </a:pPr>
            <a:r>
              <a:rPr lang="en-GB" sz="1100"/>
              <a:t>Utilizing ajax required a lot of research into use cases. Given the specificity of our goals, finding related sources was tedious at some points.</a:t>
            </a:r>
            <a:endParaRPr sz="1100"/>
          </a:p>
          <a:p>
            <a:pPr indent="0" lvl="0" marL="0" rtl="0" algn="l">
              <a:spcBef>
                <a:spcPts val="1600"/>
              </a:spcBef>
              <a:spcAft>
                <a:spcPts val="1600"/>
              </a:spcAft>
              <a:buNone/>
            </a:pPr>
            <a:r>
              <a:rPr lang="en-GB" sz="1100"/>
              <a:t>Debugging was not as troublesome, as we could analyze what was being rendered via the command line and DOM inspection; however, many of our bugs consisted of issues </a:t>
            </a:r>
            <a:r>
              <a:rPr lang="en-GB" sz="1100"/>
              <a:t>caused</a:t>
            </a:r>
            <a:r>
              <a:rPr lang="en-GB" sz="1100"/>
              <a:t> by one or two character differences (ex: @, {}, [], etc.).</a:t>
            </a:r>
            <a:endParaRPr sz="1100"/>
          </a:p>
        </p:txBody>
      </p:sp>
      <p:pic>
        <p:nvPicPr>
          <p:cNvPr id="343" name="Google Shape;343;p34"/>
          <p:cNvPicPr preferRelativeResize="0"/>
          <p:nvPr/>
        </p:nvPicPr>
        <p:blipFill>
          <a:blip r:embed="rId3">
            <a:alphaModFix/>
          </a:blip>
          <a:stretch>
            <a:fillRect/>
          </a:stretch>
        </p:blipFill>
        <p:spPr>
          <a:xfrm>
            <a:off x="5546725" y="1133800"/>
            <a:ext cx="3207274" cy="32072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47" name="Shape 347"/>
        <p:cNvGrpSpPr/>
        <p:nvPr/>
      </p:nvGrpSpPr>
      <p:grpSpPr>
        <a:xfrm>
          <a:off x="0" y="0"/>
          <a:ext cx="0" cy="0"/>
          <a:chOff x="0" y="0"/>
          <a:chExt cx="0" cy="0"/>
        </a:xfrm>
      </p:grpSpPr>
      <p:sp>
        <p:nvSpPr>
          <p:cNvPr id="348" name="Google Shape;348;p35"/>
          <p:cNvSpPr txBox="1"/>
          <p:nvPr>
            <p:ph type="title"/>
          </p:nvPr>
        </p:nvSpPr>
        <p:spPr>
          <a:xfrm>
            <a:off x="727800" y="128030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FFD966"/>
                </a:solidFill>
              </a:rPr>
              <a:t>Future Tasks:</a:t>
            </a:r>
            <a:endParaRPr sz="3200"/>
          </a:p>
        </p:txBody>
      </p:sp>
      <p:sp>
        <p:nvSpPr>
          <p:cNvPr id="349" name="Google Shape;349;p35"/>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API Voting</a:t>
            </a:r>
            <a:endParaRPr sz="1300">
              <a:solidFill>
                <a:srgbClr val="FFFFFF"/>
              </a:solidFill>
              <a:latin typeface="Raleway"/>
              <a:ea typeface="Raleway"/>
              <a:cs typeface="Raleway"/>
              <a:sym typeface="Raleway"/>
            </a:endParaRPr>
          </a:p>
        </p:txBody>
      </p:sp>
      <p:sp>
        <p:nvSpPr>
          <p:cNvPr id="350" name="Google Shape;350;p35"/>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Email Lists</a:t>
            </a:r>
            <a:endParaRPr sz="1300">
              <a:solidFill>
                <a:srgbClr val="FFFFFF"/>
              </a:solidFill>
              <a:latin typeface="Raleway"/>
              <a:ea typeface="Raleway"/>
              <a:cs typeface="Raleway"/>
              <a:sym typeface="Raleway"/>
            </a:endParaRPr>
          </a:p>
        </p:txBody>
      </p:sp>
      <p:sp>
        <p:nvSpPr>
          <p:cNvPr id="351" name="Google Shape;351;p35"/>
          <p:cNvSpPr txBox="1"/>
          <p:nvPr/>
        </p:nvSpPr>
        <p:spPr>
          <a:xfrm>
            <a:off x="1357213" y="32175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352" name="Google Shape;352;p35"/>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353" name="Google Shape;353;p35"/>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User Grouping</a:t>
            </a:r>
            <a:endParaRPr sz="1300">
              <a:solidFill>
                <a:srgbClr val="FFFFFF"/>
              </a:solidFill>
              <a:latin typeface="Raleway"/>
              <a:ea typeface="Raleway"/>
              <a:cs typeface="Raleway"/>
              <a:sym typeface="Raleway"/>
            </a:endParaRPr>
          </a:p>
        </p:txBody>
      </p:sp>
      <p:sp>
        <p:nvSpPr>
          <p:cNvPr id="354" name="Google Shape;354;p35"/>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Poll Tags</a:t>
            </a:r>
            <a:endParaRPr sz="1300">
              <a:solidFill>
                <a:srgbClr val="FFFFFF"/>
              </a:solidFill>
              <a:latin typeface="Raleway"/>
              <a:ea typeface="Raleway"/>
              <a:cs typeface="Raleway"/>
              <a:sym typeface="Raleway"/>
            </a:endParaRPr>
          </a:p>
        </p:txBody>
      </p:sp>
      <p:sp>
        <p:nvSpPr>
          <p:cNvPr id="355" name="Google Shape;355;p35"/>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356" name="Google Shape;356;p35"/>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357" name="Google Shape;357;p35"/>
          <p:cNvSpPr txBox="1"/>
          <p:nvPr/>
        </p:nvSpPr>
        <p:spPr>
          <a:xfrm>
            <a:off x="5611125" y="2303225"/>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358" name="Google Shape;358;p35"/>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359" name="Google Shape;359;p35"/>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
        <p:nvSpPr>
          <p:cNvPr id="360" name="Google Shape;360;p35"/>
          <p:cNvSpPr txBox="1"/>
          <p:nvPr/>
        </p:nvSpPr>
        <p:spPr>
          <a:xfrm>
            <a:off x="1266857" y="32620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Dynamic A</a:t>
            </a:r>
            <a:r>
              <a:rPr lang="en-GB" sz="1300">
                <a:solidFill>
                  <a:schemeClr val="lt1"/>
                </a:solidFill>
                <a:latin typeface="Raleway"/>
                <a:ea typeface="Raleway"/>
                <a:cs typeface="Raleway"/>
                <a:sym typeface="Raleway"/>
              </a:rPr>
              <a:t>d</a:t>
            </a:r>
            <a:r>
              <a:rPr lang="en-GB" sz="1300">
                <a:solidFill>
                  <a:schemeClr val="lt1"/>
                </a:solidFill>
                <a:latin typeface="Raleway"/>
                <a:ea typeface="Raleway"/>
                <a:cs typeface="Raleway"/>
                <a:sym typeface="Raleway"/>
              </a:rPr>
              <a:t>dition of Respondent Answer Choices</a:t>
            </a:r>
            <a:endParaRPr sz="1300">
              <a:solidFill>
                <a:srgbClr val="FFFFFF"/>
              </a:solidFill>
              <a:latin typeface="Raleway"/>
              <a:ea typeface="Raleway"/>
              <a:cs typeface="Raleway"/>
              <a:sym typeface="Raleway"/>
            </a:endParaRPr>
          </a:p>
        </p:txBody>
      </p:sp>
      <p:sp>
        <p:nvSpPr>
          <p:cNvPr id="361" name="Google Shape;361;p35"/>
          <p:cNvSpPr txBox="1"/>
          <p:nvPr/>
        </p:nvSpPr>
        <p:spPr>
          <a:xfrm>
            <a:off x="3452495" y="31828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Dark Mode</a:t>
            </a:r>
            <a:endParaRPr sz="1300">
              <a:solidFill>
                <a:srgbClr val="FFFFFF"/>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Problems to Solve</a:t>
            </a:r>
            <a:endParaRPr/>
          </a:p>
        </p:txBody>
      </p:sp>
      <p:sp>
        <p:nvSpPr>
          <p:cNvPr id="184" name="Google Shape;184;p19"/>
          <p:cNvSpPr/>
          <p:nvPr/>
        </p:nvSpPr>
        <p:spPr>
          <a:xfrm>
            <a:off x="14007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85" name="Google Shape;185;p19"/>
          <p:cNvSpPr txBox="1"/>
          <p:nvPr>
            <p:ph idx="1" type="body"/>
          </p:nvPr>
        </p:nvSpPr>
        <p:spPr>
          <a:xfrm>
            <a:off x="1847691" y="2073775"/>
            <a:ext cx="2832900" cy="1051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000000"/>
              </a:buClr>
              <a:buSzPts val="1100"/>
              <a:buChar char="●"/>
            </a:pPr>
            <a:r>
              <a:rPr lang="en-GB">
                <a:solidFill>
                  <a:srgbClr val="000000"/>
                </a:solidFill>
              </a:rPr>
              <a:t>Popular poll applications:</a:t>
            </a:r>
            <a:endParaRPr>
              <a:solidFill>
                <a:srgbClr val="000000"/>
              </a:solidFill>
            </a:endParaRPr>
          </a:p>
          <a:p>
            <a:pPr indent="-298450" lvl="1" marL="914400" rtl="0" algn="l">
              <a:spcBef>
                <a:spcPts val="0"/>
              </a:spcBef>
              <a:spcAft>
                <a:spcPts val="0"/>
              </a:spcAft>
              <a:buClr>
                <a:srgbClr val="000000"/>
              </a:buClr>
              <a:buSzPts val="1100"/>
              <a:buChar char="○"/>
            </a:pPr>
            <a:r>
              <a:rPr lang="en-GB">
                <a:solidFill>
                  <a:srgbClr val="000000"/>
                </a:solidFill>
              </a:rPr>
              <a:t>Google Forms</a:t>
            </a:r>
            <a:endParaRPr>
              <a:solidFill>
                <a:srgbClr val="000000"/>
              </a:solidFill>
            </a:endParaRPr>
          </a:p>
          <a:p>
            <a:pPr indent="-298450" lvl="1" marL="914400" rtl="0" algn="l">
              <a:spcBef>
                <a:spcPts val="0"/>
              </a:spcBef>
              <a:spcAft>
                <a:spcPts val="0"/>
              </a:spcAft>
              <a:buClr>
                <a:srgbClr val="000000"/>
              </a:buClr>
              <a:buSzPts val="1100"/>
              <a:buChar char="○"/>
            </a:pPr>
            <a:r>
              <a:rPr lang="en-GB">
                <a:solidFill>
                  <a:srgbClr val="000000"/>
                </a:solidFill>
              </a:rPr>
              <a:t>StrawPoll</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186" name="Google Shape;186;p19"/>
          <p:cNvSpPr/>
          <p:nvPr/>
        </p:nvSpPr>
        <p:spPr>
          <a:xfrm>
            <a:off x="1400790"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187" name="Google Shape;187;p19"/>
          <p:cNvSpPr txBox="1"/>
          <p:nvPr>
            <p:ph idx="1" type="body"/>
          </p:nvPr>
        </p:nvSpPr>
        <p:spPr>
          <a:xfrm>
            <a:off x="1847691" y="3307900"/>
            <a:ext cx="2832900" cy="1051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CC0000"/>
              </a:buClr>
              <a:buSzPts val="1100"/>
              <a:buChar char="●"/>
            </a:pPr>
            <a:r>
              <a:rPr lang="en-GB" sz="1100">
                <a:solidFill>
                  <a:srgbClr val="CC0000"/>
                </a:solidFill>
              </a:rPr>
              <a:t>Segmented survey process:</a:t>
            </a:r>
            <a:endParaRPr/>
          </a:p>
        </p:txBody>
      </p:sp>
      <p:sp>
        <p:nvSpPr>
          <p:cNvPr id="188" name="Google Shape;188;p19"/>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189" name="Google Shape;189;p19"/>
          <p:cNvSpPr txBox="1"/>
          <p:nvPr>
            <p:ph idx="1" type="body"/>
          </p:nvPr>
        </p:nvSpPr>
        <p:spPr>
          <a:xfrm>
            <a:off x="5536112" y="2073775"/>
            <a:ext cx="2832900" cy="1051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CC0000"/>
              </a:buClr>
              <a:buSzPts val="1100"/>
              <a:buChar char="●"/>
            </a:pPr>
            <a:r>
              <a:rPr lang="en-GB" sz="1100">
                <a:solidFill>
                  <a:srgbClr val="CC0000"/>
                </a:solidFill>
              </a:rPr>
              <a:t>General Issues:</a:t>
            </a:r>
            <a:endParaRPr sz="1100">
              <a:solidFill>
                <a:srgbClr val="CC0000"/>
              </a:solidFill>
            </a:endParaRPr>
          </a:p>
          <a:p>
            <a:pPr indent="-298450" lvl="1" marL="914400" rtl="0" algn="l">
              <a:spcBef>
                <a:spcPts val="0"/>
              </a:spcBef>
              <a:spcAft>
                <a:spcPts val="0"/>
              </a:spcAft>
              <a:buSzPts val="1100"/>
              <a:buChar char="○"/>
            </a:pPr>
            <a:r>
              <a:rPr lang="en-GB" sz="1100"/>
              <a:t>Poll formats are relatively similar</a:t>
            </a:r>
            <a:endParaRPr sz="1100"/>
          </a:p>
          <a:p>
            <a:pPr indent="-298450" lvl="1" marL="914400" rtl="0" algn="l">
              <a:spcBef>
                <a:spcPts val="0"/>
              </a:spcBef>
              <a:spcAft>
                <a:spcPts val="0"/>
              </a:spcAft>
              <a:buSzPts val="1100"/>
              <a:buChar char="○"/>
            </a:pPr>
            <a:r>
              <a:rPr lang="en-GB"/>
              <a:t>Classical test questions are overused with little </a:t>
            </a:r>
            <a:r>
              <a:rPr lang="en-GB" u="sng"/>
              <a:t>innovation</a:t>
            </a:r>
            <a:endParaRPr u="sng"/>
          </a:p>
        </p:txBody>
      </p:sp>
      <p:sp>
        <p:nvSpPr>
          <p:cNvPr id="190" name="Google Shape;190;p19"/>
          <p:cNvSpPr/>
          <p:nvPr/>
        </p:nvSpPr>
        <p:spPr>
          <a:xfrm>
            <a:off x="5090809" y="34040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191" name="Google Shape;191;p19"/>
          <p:cNvSpPr txBox="1"/>
          <p:nvPr>
            <p:ph idx="1" type="body"/>
          </p:nvPr>
        </p:nvSpPr>
        <p:spPr>
          <a:xfrm>
            <a:off x="5536112" y="3345500"/>
            <a:ext cx="2832900" cy="1051800"/>
          </a:xfrm>
          <a:prstGeom prst="rect">
            <a:avLst/>
          </a:prstGeom>
        </p:spPr>
        <p:txBody>
          <a:bodyPr anchorCtr="0" anchor="t" bIns="91425" lIns="91425" spcFirstLastPara="1" rIns="91425" wrap="square" tIns="91425">
            <a:noAutofit/>
          </a:bodyPr>
          <a:lstStyle/>
          <a:p>
            <a:pPr indent="-298450" lvl="0" marL="457200" rtl="0" algn="ctr">
              <a:spcBef>
                <a:spcPts val="0"/>
              </a:spcBef>
              <a:spcAft>
                <a:spcPts val="0"/>
              </a:spcAft>
              <a:buSzPts val="1100"/>
              <a:buChar char="●"/>
            </a:pPr>
            <a:r>
              <a:rPr lang="en-GB" sz="1100"/>
              <a:t>The Question:</a:t>
            </a:r>
            <a:endParaRPr sz="1100"/>
          </a:p>
          <a:p>
            <a:pPr indent="0" lvl="0" marL="0" rtl="0" algn="ctr">
              <a:spcBef>
                <a:spcPts val="1600"/>
              </a:spcBef>
              <a:spcAft>
                <a:spcPts val="1600"/>
              </a:spcAft>
              <a:buNone/>
            </a:pPr>
            <a:r>
              <a:rPr lang="en-GB" sz="1100">
                <a:solidFill>
                  <a:srgbClr val="38761D"/>
                </a:solidFill>
              </a:rPr>
              <a:t>How can we create a more </a:t>
            </a:r>
            <a:r>
              <a:rPr lang="en-GB" sz="1100" u="sng">
                <a:solidFill>
                  <a:srgbClr val="38761D"/>
                </a:solidFill>
              </a:rPr>
              <a:t>fluid</a:t>
            </a:r>
            <a:r>
              <a:rPr lang="en-GB" sz="1100">
                <a:solidFill>
                  <a:srgbClr val="38761D"/>
                </a:solidFill>
              </a:rPr>
              <a:t> online polling system and improve upon what’s stagnant?</a:t>
            </a:r>
            <a:endParaRPr sz="1100">
              <a:solidFill>
                <a:srgbClr val="38761D"/>
              </a:solidFill>
            </a:endParaRPr>
          </a:p>
        </p:txBody>
      </p:sp>
      <p:sp>
        <p:nvSpPr>
          <p:cNvPr id="192" name="Google Shape;192;p19"/>
          <p:cNvSpPr/>
          <p:nvPr/>
        </p:nvSpPr>
        <p:spPr>
          <a:xfrm>
            <a:off x="2726250" y="3591625"/>
            <a:ext cx="1075800" cy="5352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Poll Creation</a:t>
            </a:r>
            <a:endParaRPr sz="900"/>
          </a:p>
        </p:txBody>
      </p:sp>
      <p:sp>
        <p:nvSpPr>
          <p:cNvPr id="193" name="Google Shape;193;p19"/>
          <p:cNvSpPr/>
          <p:nvPr/>
        </p:nvSpPr>
        <p:spPr>
          <a:xfrm>
            <a:off x="1847700" y="4126825"/>
            <a:ext cx="1075800" cy="5352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Data Collection</a:t>
            </a:r>
            <a:endParaRPr sz="900"/>
          </a:p>
        </p:txBody>
      </p:sp>
      <p:sp>
        <p:nvSpPr>
          <p:cNvPr id="194" name="Google Shape;194;p19"/>
          <p:cNvSpPr/>
          <p:nvPr/>
        </p:nvSpPr>
        <p:spPr>
          <a:xfrm>
            <a:off x="3640300" y="4126825"/>
            <a:ext cx="1075800" cy="535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Data Analysis</a:t>
            </a:r>
            <a:endParaRPr sz="900"/>
          </a:p>
        </p:txBody>
      </p:sp>
      <p:sp>
        <p:nvSpPr>
          <p:cNvPr id="195" name="Google Shape;195;p19"/>
          <p:cNvSpPr/>
          <p:nvPr/>
        </p:nvSpPr>
        <p:spPr>
          <a:xfrm>
            <a:off x="2412000" y="3953175"/>
            <a:ext cx="601425" cy="300700"/>
          </a:xfrm>
          <a:custGeom>
            <a:rect b="b" l="l" r="r" t="t"/>
            <a:pathLst>
              <a:path extrusionOk="0" h="12028" w="24057">
                <a:moveTo>
                  <a:pt x="0" y="0"/>
                </a:moveTo>
                <a:cubicBezTo>
                  <a:pt x="1565" y="2607"/>
                  <a:pt x="6131" y="998"/>
                  <a:pt x="8771" y="2506"/>
                </a:cubicBezTo>
                <a:cubicBezTo>
                  <a:pt x="11831" y="4254"/>
                  <a:pt x="14973" y="5904"/>
                  <a:pt x="17792" y="8019"/>
                </a:cubicBezTo>
                <a:cubicBezTo>
                  <a:pt x="19775" y="9507"/>
                  <a:pt x="24057" y="9549"/>
                  <a:pt x="24057" y="12028"/>
                </a:cubicBezTo>
              </a:path>
            </a:pathLst>
          </a:custGeom>
          <a:noFill/>
          <a:ln cap="flat" cmpd="sng" w="9525">
            <a:solidFill>
              <a:schemeClr val="dk2"/>
            </a:solidFill>
            <a:prstDash val="solid"/>
            <a:round/>
            <a:headEnd len="med" w="med" type="none"/>
            <a:tailEnd len="med" w="med" type="none"/>
          </a:ln>
        </p:spPr>
      </p:sp>
      <p:sp>
        <p:nvSpPr>
          <p:cNvPr id="196" name="Google Shape;196;p19"/>
          <p:cNvSpPr/>
          <p:nvPr/>
        </p:nvSpPr>
        <p:spPr>
          <a:xfrm flipH="1">
            <a:off x="3510400" y="3953175"/>
            <a:ext cx="601425" cy="300700"/>
          </a:xfrm>
          <a:custGeom>
            <a:rect b="b" l="l" r="r" t="t"/>
            <a:pathLst>
              <a:path extrusionOk="0" h="12028" w="24057">
                <a:moveTo>
                  <a:pt x="0" y="0"/>
                </a:moveTo>
                <a:cubicBezTo>
                  <a:pt x="1565" y="2607"/>
                  <a:pt x="6131" y="998"/>
                  <a:pt x="8771" y="2506"/>
                </a:cubicBezTo>
                <a:cubicBezTo>
                  <a:pt x="11831" y="4254"/>
                  <a:pt x="14973" y="5904"/>
                  <a:pt x="17792" y="8019"/>
                </a:cubicBezTo>
                <a:cubicBezTo>
                  <a:pt x="19775" y="9507"/>
                  <a:pt x="24057" y="9549"/>
                  <a:pt x="24057" y="12028"/>
                </a:cubicBezTo>
              </a:path>
            </a:pathLst>
          </a:custGeom>
          <a:noFill/>
          <a:ln cap="flat" cmpd="sng" w="9525">
            <a:solidFill>
              <a:schemeClr val="dk2"/>
            </a:solidFill>
            <a:prstDash val="solid"/>
            <a:round/>
            <a:headEnd len="med" w="med" type="none"/>
            <a:tailEnd len="med" w="med" type="none"/>
          </a:ln>
        </p:spPr>
      </p:sp>
      <p:sp>
        <p:nvSpPr>
          <p:cNvPr id="197" name="Google Shape;197;p19"/>
          <p:cNvSpPr txBox="1"/>
          <p:nvPr/>
        </p:nvSpPr>
        <p:spPr>
          <a:xfrm>
            <a:off x="1572000" y="4742550"/>
            <a:ext cx="3000000" cy="354000"/>
          </a:xfrm>
          <a:prstGeom prst="rect">
            <a:avLst/>
          </a:prstGeom>
          <a:noFill/>
          <a:ln>
            <a:noFill/>
          </a:ln>
        </p:spPr>
        <p:txBody>
          <a:bodyPr anchorCtr="0" anchor="t" bIns="91425" lIns="91425" spcFirstLastPara="1" rIns="91425" wrap="square" tIns="91425">
            <a:spAutoFit/>
          </a:bodyPr>
          <a:lstStyle/>
          <a:p>
            <a:pPr indent="-298450" lvl="1" marL="914400" rtl="0" algn="l">
              <a:lnSpc>
                <a:spcPct val="115000"/>
              </a:lnSpc>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Ex: CSCE 315 in class surveys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Episkop Solution</a:t>
            </a:r>
            <a:endParaRPr/>
          </a:p>
        </p:txBody>
      </p:sp>
      <p:sp>
        <p:nvSpPr>
          <p:cNvPr id="203" name="Google Shape;203;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Goals:</a:t>
            </a:r>
            <a:endParaRPr/>
          </a:p>
          <a:p>
            <a:pPr indent="-298450" lvl="1" marL="914400" rtl="0" algn="l">
              <a:spcBef>
                <a:spcPts val="0"/>
              </a:spcBef>
              <a:spcAft>
                <a:spcPts val="0"/>
              </a:spcAft>
              <a:buSzPts val="1100"/>
              <a:buChar char="○"/>
            </a:pPr>
            <a:r>
              <a:rPr lang="en-GB"/>
              <a:t>Bring these phases </a:t>
            </a:r>
            <a:r>
              <a:rPr lang="en-GB" u="sng"/>
              <a:t>closer together</a:t>
            </a:r>
            <a:endParaRPr u="sng"/>
          </a:p>
          <a:p>
            <a:pPr indent="-298450" lvl="1" marL="914400" rtl="0" algn="l">
              <a:spcBef>
                <a:spcPts val="0"/>
              </a:spcBef>
              <a:spcAft>
                <a:spcPts val="0"/>
              </a:spcAft>
              <a:buSzPts val="1100"/>
              <a:buChar char="○"/>
            </a:pPr>
            <a:r>
              <a:rPr lang="en-GB" u="sng"/>
              <a:t>Improve the good parts</a:t>
            </a:r>
            <a:r>
              <a:rPr lang="en-GB"/>
              <a:t> of modern survey systems</a:t>
            </a:r>
            <a:endParaRPr/>
          </a:p>
          <a:p>
            <a:pPr indent="-311150" lvl="0" marL="457200" rtl="0" algn="l">
              <a:spcBef>
                <a:spcPts val="0"/>
              </a:spcBef>
              <a:spcAft>
                <a:spcPts val="0"/>
              </a:spcAft>
              <a:buSzPts val="1300"/>
              <a:buChar char="●"/>
            </a:pPr>
            <a:r>
              <a:rPr lang="en-GB"/>
              <a:t>Episkop:</a:t>
            </a:r>
            <a:endParaRPr/>
          </a:p>
          <a:p>
            <a:pPr indent="-298450" lvl="1" marL="914400" rtl="0" algn="l">
              <a:spcBef>
                <a:spcPts val="0"/>
              </a:spcBef>
              <a:spcAft>
                <a:spcPts val="0"/>
              </a:spcAft>
              <a:buSzPts val="1100"/>
              <a:buChar char="○"/>
            </a:pPr>
            <a:r>
              <a:rPr lang="en-GB"/>
              <a:t>C</a:t>
            </a:r>
            <a:r>
              <a:rPr lang="en-GB"/>
              <a:t>onstructs and shares polls that are modifiable at any time. </a:t>
            </a:r>
            <a:endParaRPr/>
          </a:p>
          <a:p>
            <a:pPr indent="-298450" lvl="1" marL="914400" rtl="0" algn="l">
              <a:spcBef>
                <a:spcPts val="0"/>
              </a:spcBef>
              <a:spcAft>
                <a:spcPts val="0"/>
              </a:spcAft>
              <a:buSzPts val="1100"/>
              <a:buChar char="○"/>
            </a:pPr>
            <a:r>
              <a:rPr lang="en-GB"/>
              <a:t>Dynamically refreshes data in front of the user.</a:t>
            </a:r>
            <a:endParaRPr/>
          </a:p>
          <a:p>
            <a:pPr indent="-298450" lvl="1" marL="914400" rtl="0" algn="l">
              <a:spcBef>
                <a:spcPts val="0"/>
              </a:spcBef>
              <a:spcAft>
                <a:spcPts val="0"/>
              </a:spcAft>
              <a:buSzPts val="1100"/>
              <a:buChar char="○"/>
            </a:pPr>
            <a:r>
              <a:rPr lang="en-GB"/>
              <a:t>Beautifully displays of data in a variety of graphical formats. </a:t>
            </a:r>
            <a:endParaRPr/>
          </a:p>
        </p:txBody>
      </p:sp>
      <p:pic>
        <p:nvPicPr>
          <p:cNvPr descr="shutterstock_429987889_edited.jpg" id="204" name="Google Shape;204;p20"/>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205" name="Google Shape;205;p20"/>
          <p:cNvSpPr/>
          <p:nvPr/>
        </p:nvSpPr>
        <p:spPr>
          <a:xfrm>
            <a:off x="7168100" y="1615288"/>
            <a:ext cx="1075800" cy="535200"/>
          </a:xfrm>
          <a:prstGeom prst="ellipse">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Poll Creation</a:t>
            </a:r>
            <a:endParaRPr sz="900"/>
          </a:p>
        </p:txBody>
      </p:sp>
      <p:sp>
        <p:nvSpPr>
          <p:cNvPr id="206" name="Google Shape;206;p20"/>
          <p:cNvSpPr/>
          <p:nvPr/>
        </p:nvSpPr>
        <p:spPr>
          <a:xfrm>
            <a:off x="6665425" y="1962563"/>
            <a:ext cx="1075800" cy="535200"/>
          </a:xfrm>
          <a:prstGeom prst="ellipse">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Data Collection</a:t>
            </a:r>
            <a:endParaRPr sz="900"/>
          </a:p>
        </p:txBody>
      </p:sp>
      <p:sp>
        <p:nvSpPr>
          <p:cNvPr id="207" name="Google Shape;207;p20"/>
          <p:cNvSpPr/>
          <p:nvPr/>
        </p:nvSpPr>
        <p:spPr>
          <a:xfrm>
            <a:off x="7612275" y="1962563"/>
            <a:ext cx="1075800" cy="535200"/>
          </a:xfrm>
          <a:prstGeom prst="ellipse">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900"/>
              <a:t>Data Analysis</a:t>
            </a:r>
            <a:endParaRPr sz="900"/>
          </a:p>
        </p:txBody>
      </p:sp>
      <p:sp>
        <p:nvSpPr>
          <p:cNvPr id="208" name="Google Shape;208;p20"/>
          <p:cNvSpPr txBox="1"/>
          <p:nvPr>
            <p:ph idx="1" type="body"/>
          </p:nvPr>
        </p:nvSpPr>
        <p:spPr>
          <a:xfrm>
            <a:off x="6750800" y="2544525"/>
            <a:ext cx="1910400" cy="1326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More question types</a:t>
            </a:r>
            <a:endParaRPr/>
          </a:p>
          <a:p>
            <a:pPr indent="0" lvl="0" marL="0" rtl="0" algn="l">
              <a:lnSpc>
                <a:spcPct val="100000"/>
              </a:lnSpc>
              <a:spcBef>
                <a:spcPts val="1600"/>
              </a:spcBef>
              <a:spcAft>
                <a:spcPts val="0"/>
              </a:spcAft>
              <a:buNone/>
            </a:pPr>
            <a:r>
              <a:rPr lang="en-GB"/>
              <a:t>Cleaner look &amp; feel</a:t>
            </a:r>
            <a:endParaRPr/>
          </a:p>
          <a:p>
            <a:pPr indent="0" lvl="0" marL="0" rtl="0" algn="l">
              <a:lnSpc>
                <a:spcPct val="100000"/>
              </a:lnSpc>
              <a:spcBef>
                <a:spcPts val="1600"/>
              </a:spcBef>
              <a:spcAft>
                <a:spcPts val="1600"/>
              </a:spcAft>
              <a:buNone/>
            </a:pPr>
            <a:r>
              <a:rPr lang="en-GB"/>
              <a:t>Increased social aspect</a:t>
            </a:r>
            <a:endParaRPr/>
          </a:p>
        </p:txBody>
      </p:sp>
      <p:pic>
        <p:nvPicPr>
          <p:cNvPr id="209" name="Google Shape;209;p20"/>
          <p:cNvPicPr preferRelativeResize="0"/>
          <p:nvPr/>
        </p:nvPicPr>
        <p:blipFill>
          <a:blip r:embed="rId4">
            <a:alphaModFix/>
          </a:blip>
          <a:stretch>
            <a:fillRect/>
          </a:stretch>
        </p:blipFill>
        <p:spPr>
          <a:xfrm>
            <a:off x="6395626" y="2642550"/>
            <a:ext cx="269797" cy="1063588"/>
          </a:xfrm>
          <a:prstGeom prst="rect">
            <a:avLst/>
          </a:prstGeom>
          <a:noFill/>
          <a:ln>
            <a:noFill/>
          </a:ln>
        </p:spPr>
      </p:pic>
      <p:cxnSp>
        <p:nvCxnSpPr>
          <p:cNvPr id="210" name="Google Shape;210;p20"/>
          <p:cNvCxnSpPr/>
          <p:nvPr/>
        </p:nvCxnSpPr>
        <p:spPr>
          <a:xfrm>
            <a:off x="5412900" y="2687650"/>
            <a:ext cx="833100" cy="463500"/>
          </a:xfrm>
          <a:prstGeom prst="straightConnector1">
            <a:avLst/>
          </a:prstGeom>
          <a:noFill/>
          <a:ln cap="flat" cmpd="sng" w="28575">
            <a:solidFill>
              <a:srgbClr val="38761D"/>
            </a:solidFill>
            <a:prstDash val="solid"/>
            <a:round/>
            <a:headEnd len="med" w="med" type="none"/>
            <a:tailEnd len="med" w="med" type="none"/>
          </a:ln>
        </p:spPr>
      </p:cxnSp>
      <p:cxnSp>
        <p:nvCxnSpPr>
          <p:cNvPr id="211" name="Google Shape;211;p20"/>
          <p:cNvCxnSpPr/>
          <p:nvPr/>
        </p:nvCxnSpPr>
        <p:spPr>
          <a:xfrm flipH="1" rot="10800000">
            <a:off x="4542075" y="2286750"/>
            <a:ext cx="1954800" cy="206700"/>
          </a:xfrm>
          <a:prstGeom prst="straightConnector1">
            <a:avLst/>
          </a:prstGeom>
          <a:noFill/>
          <a:ln cap="flat" cmpd="sng" w="28575">
            <a:solidFill>
              <a:srgbClr val="38761D"/>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5" name="Shape 215"/>
        <p:cNvGrpSpPr/>
        <p:nvPr/>
      </p:nvGrpSpPr>
      <p:grpSpPr>
        <a:xfrm>
          <a:off x="0" y="0"/>
          <a:ext cx="0" cy="0"/>
          <a:chOff x="0" y="0"/>
          <a:chExt cx="0" cy="0"/>
        </a:xfrm>
      </p:grpSpPr>
      <p:sp>
        <p:nvSpPr>
          <p:cNvPr id="216" name="Google Shape;216;p21"/>
          <p:cNvSpPr txBox="1"/>
          <p:nvPr>
            <p:ph type="title"/>
          </p:nvPr>
        </p:nvSpPr>
        <p:spPr>
          <a:xfrm>
            <a:off x="727800" y="128030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200">
                <a:solidFill>
                  <a:srgbClr val="FFD966"/>
                </a:solidFill>
              </a:rPr>
              <a:t>User Experience</a:t>
            </a:r>
            <a:r>
              <a:rPr lang="en-GB" sz="3200"/>
              <a:t>: Major Components</a:t>
            </a:r>
            <a:endParaRPr sz="3200"/>
          </a:p>
        </p:txBody>
      </p:sp>
      <p:sp>
        <p:nvSpPr>
          <p:cNvPr id="217" name="Google Shape;217;p21"/>
          <p:cNvSpPr txBox="1"/>
          <p:nvPr/>
        </p:nvSpPr>
        <p:spPr>
          <a:xfrm>
            <a:off x="1293838" y="23032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Creating Polls</a:t>
            </a:r>
            <a:endParaRPr sz="1300">
              <a:solidFill>
                <a:srgbClr val="FFFFFF"/>
              </a:solidFill>
              <a:latin typeface="Raleway"/>
              <a:ea typeface="Raleway"/>
              <a:cs typeface="Raleway"/>
              <a:sym typeface="Raleway"/>
            </a:endParaRPr>
          </a:p>
        </p:txBody>
      </p:sp>
      <p:sp>
        <p:nvSpPr>
          <p:cNvPr id="218" name="Google Shape;218;p21"/>
          <p:cNvSpPr txBox="1"/>
          <p:nvPr/>
        </p:nvSpPr>
        <p:spPr>
          <a:xfrm>
            <a:off x="1293838" y="27049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Sharing Polls</a:t>
            </a:r>
            <a:endParaRPr sz="1300">
              <a:solidFill>
                <a:srgbClr val="FFFFFF"/>
              </a:solidFill>
              <a:latin typeface="Raleway"/>
              <a:ea typeface="Raleway"/>
              <a:cs typeface="Raleway"/>
              <a:sym typeface="Raleway"/>
            </a:endParaRPr>
          </a:p>
        </p:txBody>
      </p:sp>
      <p:sp>
        <p:nvSpPr>
          <p:cNvPr id="219" name="Google Shape;219;p21"/>
          <p:cNvSpPr txBox="1"/>
          <p:nvPr/>
        </p:nvSpPr>
        <p:spPr>
          <a:xfrm>
            <a:off x="1293838" y="31066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Spectating Responses</a:t>
            </a:r>
            <a:endParaRPr sz="1300">
              <a:solidFill>
                <a:srgbClr val="FFFFFF"/>
              </a:solidFill>
              <a:latin typeface="Raleway"/>
              <a:ea typeface="Raleway"/>
              <a:cs typeface="Raleway"/>
              <a:sym typeface="Raleway"/>
            </a:endParaRPr>
          </a:p>
        </p:txBody>
      </p:sp>
      <p:sp>
        <p:nvSpPr>
          <p:cNvPr id="220" name="Google Shape;220;p21"/>
          <p:cNvSpPr txBox="1"/>
          <p:nvPr/>
        </p:nvSpPr>
        <p:spPr>
          <a:xfrm>
            <a:off x="1293838" y="3508319"/>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Displaying Data</a:t>
            </a:r>
            <a:endParaRPr sz="1300">
              <a:solidFill>
                <a:srgbClr val="FFFFFF"/>
              </a:solidFill>
              <a:latin typeface="Raleway"/>
              <a:ea typeface="Raleway"/>
              <a:cs typeface="Raleway"/>
              <a:sym typeface="Raleway"/>
            </a:endParaRPr>
          </a:p>
        </p:txBody>
      </p:sp>
      <p:sp>
        <p:nvSpPr>
          <p:cNvPr id="221" name="Google Shape;221;p21"/>
          <p:cNvSpPr txBox="1"/>
          <p:nvPr/>
        </p:nvSpPr>
        <p:spPr>
          <a:xfrm>
            <a:off x="3448432" y="23032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Responding</a:t>
            </a:r>
            <a:endParaRPr sz="1300">
              <a:solidFill>
                <a:srgbClr val="FFFFFF"/>
              </a:solidFill>
              <a:latin typeface="Raleway"/>
              <a:ea typeface="Raleway"/>
              <a:cs typeface="Raleway"/>
              <a:sym typeface="Raleway"/>
            </a:endParaRPr>
          </a:p>
        </p:txBody>
      </p:sp>
      <p:sp>
        <p:nvSpPr>
          <p:cNvPr id="222" name="Google Shape;222;p21"/>
          <p:cNvSpPr txBox="1"/>
          <p:nvPr/>
        </p:nvSpPr>
        <p:spPr>
          <a:xfrm>
            <a:off x="3448432" y="27049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Revisiting Polls</a:t>
            </a:r>
            <a:endParaRPr sz="1300">
              <a:solidFill>
                <a:srgbClr val="FFFFFF"/>
              </a:solidFill>
              <a:latin typeface="Raleway"/>
              <a:ea typeface="Raleway"/>
              <a:cs typeface="Raleway"/>
              <a:sym typeface="Raleway"/>
            </a:endParaRPr>
          </a:p>
        </p:txBody>
      </p:sp>
      <p:sp>
        <p:nvSpPr>
          <p:cNvPr id="223" name="Google Shape;223;p21"/>
          <p:cNvSpPr txBox="1"/>
          <p:nvPr/>
        </p:nvSpPr>
        <p:spPr>
          <a:xfrm>
            <a:off x="3448432" y="31066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Organizing Polls</a:t>
            </a:r>
            <a:endParaRPr sz="1300">
              <a:solidFill>
                <a:srgbClr val="FFFFFF"/>
              </a:solidFill>
              <a:latin typeface="Raleway"/>
              <a:ea typeface="Raleway"/>
              <a:cs typeface="Raleway"/>
              <a:sym typeface="Raleway"/>
            </a:endParaRPr>
          </a:p>
        </p:txBody>
      </p:sp>
      <p:sp>
        <p:nvSpPr>
          <p:cNvPr id="224" name="Google Shape;224;p21"/>
          <p:cNvSpPr txBox="1"/>
          <p:nvPr/>
        </p:nvSpPr>
        <p:spPr>
          <a:xfrm>
            <a:off x="3448432" y="3508319"/>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rgbClr val="FFFFFF"/>
                </a:solidFill>
                <a:latin typeface="Raleway"/>
                <a:ea typeface="Raleway"/>
                <a:cs typeface="Raleway"/>
                <a:sym typeface="Raleway"/>
              </a:rPr>
              <a:t>Analyzing Data</a:t>
            </a:r>
            <a:endParaRPr sz="1300">
              <a:solidFill>
                <a:srgbClr val="FFFFFF"/>
              </a:solidFill>
              <a:latin typeface="Raleway"/>
              <a:ea typeface="Raleway"/>
              <a:cs typeface="Raleway"/>
              <a:sym typeface="Raleway"/>
            </a:endParaRPr>
          </a:p>
        </p:txBody>
      </p:sp>
      <p:sp>
        <p:nvSpPr>
          <p:cNvPr id="225" name="Google Shape;225;p21"/>
          <p:cNvSpPr txBox="1"/>
          <p:nvPr/>
        </p:nvSpPr>
        <p:spPr>
          <a:xfrm>
            <a:off x="5611125" y="2303225"/>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API Administration</a:t>
            </a:r>
            <a:endParaRPr sz="1300">
              <a:solidFill>
                <a:srgbClr val="FFFFFF"/>
              </a:solidFill>
              <a:latin typeface="Raleway"/>
              <a:ea typeface="Raleway"/>
              <a:cs typeface="Raleway"/>
              <a:sym typeface="Raleway"/>
            </a:endParaRPr>
          </a:p>
        </p:txBody>
      </p:sp>
      <p:sp>
        <p:nvSpPr>
          <p:cNvPr id="226" name="Google Shape;226;p21"/>
          <p:cNvSpPr txBox="1"/>
          <p:nvPr/>
        </p:nvSpPr>
        <p:spPr>
          <a:xfrm>
            <a:off x="5611135" y="27049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API Requests</a:t>
            </a:r>
            <a:endParaRPr sz="1300">
              <a:solidFill>
                <a:srgbClr val="FFFFFF"/>
              </a:solidFill>
              <a:latin typeface="Raleway"/>
              <a:ea typeface="Raleway"/>
              <a:cs typeface="Raleway"/>
              <a:sym typeface="Raleway"/>
            </a:endParaRPr>
          </a:p>
        </p:txBody>
      </p:sp>
      <p:sp>
        <p:nvSpPr>
          <p:cNvPr id="227" name="Google Shape;227;p21"/>
          <p:cNvSpPr txBox="1"/>
          <p:nvPr/>
        </p:nvSpPr>
        <p:spPr>
          <a:xfrm>
            <a:off x="5611135" y="3106619"/>
            <a:ext cx="12411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solidFill>
                  <a:schemeClr val="lt1"/>
                </a:solidFill>
                <a:latin typeface="Raleway"/>
                <a:ea typeface="Raleway"/>
                <a:cs typeface="Raleway"/>
                <a:sym typeface="Raleway"/>
              </a:rPr>
              <a:t>Downloading Data</a:t>
            </a:r>
            <a:endParaRPr sz="1300">
              <a:solidFill>
                <a:srgbClr val="FFFFFF"/>
              </a:solidFill>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2"/>
          <p:cNvSpPr txBox="1"/>
          <p:nvPr>
            <p:ph type="title"/>
          </p:nvPr>
        </p:nvSpPr>
        <p:spPr>
          <a:xfrm>
            <a:off x="729450" y="1367864"/>
            <a:ext cx="7688400" cy="53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a:t>Design</a:t>
            </a:r>
            <a:endParaRPr sz="1000"/>
          </a:p>
        </p:txBody>
      </p:sp>
      <p:sp>
        <p:nvSpPr>
          <p:cNvPr id="233" name="Google Shape;233;p22"/>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01</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234" name="Google Shape;234;p22"/>
          <p:cNvGrpSpPr/>
          <p:nvPr/>
        </p:nvGrpSpPr>
        <p:grpSpPr>
          <a:xfrm>
            <a:off x="830400" y="3274596"/>
            <a:ext cx="2501700" cy="1353953"/>
            <a:chOff x="830400" y="3274596"/>
            <a:chExt cx="2501700" cy="1353953"/>
          </a:xfrm>
        </p:grpSpPr>
        <p:sp>
          <p:nvSpPr>
            <p:cNvPr id="235" name="Google Shape;235;p2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22"/>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Database</a:t>
            </a:r>
            <a:endParaRPr sz="1000"/>
          </a:p>
        </p:txBody>
      </p:sp>
      <p:sp>
        <p:nvSpPr>
          <p:cNvPr id="238" name="Google Shape;238;p22"/>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We utilized an Amazon EC2 instance to store our data and operate on our codebase. PostgreSQL was our method of data storage and maintenance.</a:t>
            </a:r>
            <a:endParaRPr sz="800"/>
          </a:p>
        </p:txBody>
      </p:sp>
      <p:sp>
        <p:nvSpPr>
          <p:cNvPr id="239" name="Google Shape;239;p22"/>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240" name="Google Shape;240;p22"/>
          <p:cNvGrpSpPr/>
          <p:nvPr/>
        </p:nvGrpSpPr>
        <p:grpSpPr>
          <a:xfrm flipH="1" rot="10800000">
            <a:off x="3332867" y="2091171"/>
            <a:ext cx="2501700" cy="1353953"/>
            <a:chOff x="830400" y="3274596"/>
            <a:chExt cx="2501700" cy="1353953"/>
          </a:xfrm>
        </p:grpSpPr>
        <p:sp>
          <p:nvSpPr>
            <p:cNvPr id="241" name="Google Shape;241;p2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 name="Google Shape;243;p22"/>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Front-end and Javascript</a:t>
            </a:r>
            <a:endParaRPr sz="1000"/>
          </a:p>
        </p:txBody>
      </p:sp>
      <p:sp>
        <p:nvSpPr>
          <p:cNvPr id="244" name="Google Shape;244;p22"/>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We utilized AJAX and partial renders to add elements</a:t>
            </a:r>
            <a:r>
              <a:rPr lang="en-GB" sz="800"/>
              <a:t> onto the DOM. This helped us </a:t>
            </a:r>
            <a:r>
              <a:rPr lang="en-GB" sz="800"/>
              <a:t>create a clean, single page experience.</a:t>
            </a:r>
            <a:endParaRPr sz="800"/>
          </a:p>
        </p:txBody>
      </p:sp>
      <p:sp>
        <p:nvSpPr>
          <p:cNvPr id="245" name="Google Shape;245;p22"/>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0</a:t>
            </a: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46" name="Google Shape;246;p22"/>
          <p:cNvGrpSpPr/>
          <p:nvPr/>
        </p:nvGrpSpPr>
        <p:grpSpPr>
          <a:xfrm>
            <a:off x="5832591" y="3274596"/>
            <a:ext cx="2501700" cy="1353953"/>
            <a:chOff x="830400" y="3274596"/>
            <a:chExt cx="2501700" cy="1353953"/>
          </a:xfrm>
        </p:grpSpPr>
        <p:sp>
          <p:nvSpPr>
            <p:cNvPr id="247" name="Google Shape;247;p22"/>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9" name="Google Shape;249;p22"/>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Back-end</a:t>
            </a:r>
            <a:endParaRPr sz="1000"/>
          </a:p>
        </p:txBody>
      </p:sp>
      <p:sp>
        <p:nvSpPr>
          <p:cNvPr id="250" name="Google Shape;250;p22"/>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We constructed CRUD objects for each of our major object types: polls, poll questions, poll answers, users, and api keys.</a:t>
            </a:r>
            <a:endParaRPr sz="800"/>
          </a:p>
        </p:txBody>
      </p:sp>
      <p:pic>
        <p:nvPicPr>
          <p:cNvPr id="251" name="Google Shape;251;p22"/>
          <p:cNvPicPr preferRelativeResize="0"/>
          <p:nvPr/>
        </p:nvPicPr>
        <p:blipFill>
          <a:blip r:embed="rId3">
            <a:alphaModFix/>
          </a:blip>
          <a:stretch>
            <a:fillRect/>
          </a:stretch>
        </p:blipFill>
        <p:spPr>
          <a:xfrm>
            <a:off x="1091750" y="2220775"/>
            <a:ext cx="1989850" cy="1008650"/>
          </a:xfrm>
          <a:prstGeom prst="rect">
            <a:avLst/>
          </a:prstGeom>
          <a:noFill/>
          <a:ln>
            <a:noFill/>
          </a:ln>
        </p:spPr>
      </p:pic>
      <p:sp>
        <p:nvSpPr>
          <p:cNvPr id="252" name="Google Shape;252;p22"/>
          <p:cNvSpPr/>
          <p:nvPr/>
        </p:nvSpPr>
        <p:spPr>
          <a:xfrm>
            <a:off x="830825" y="2090725"/>
            <a:ext cx="2501100" cy="126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22"/>
          <p:cNvPicPr preferRelativeResize="0"/>
          <p:nvPr/>
        </p:nvPicPr>
        <p:blipFill>
          <a:blip r:embed="rId4">
            <a:alphaModFix/>
          </a:blip>
          <a:stretch>
            <a:fillRect/>
          </a:stretch>
        </p:blipFill>
        <p:spPr>
          <a:xfrm>
            <a:off x="3332875" y="3360700"/>
            <a:ext cx="2501700" cy="1267850"/>
          </a:xfrm>
          <a:prstGeom prst="rect">
            <a:avLst/>
          </a:prstGeom>
          <a:noFill/>
          <a:ln>
            <a:noFill/>
          </a:ln>
        </p:spPr>
      </p:pic>
      <p:pic>
        <p:nvPicPr>
          <p:cNvPr id="254" name="Google Shape;254;p22"/>
          <p:cNvPicPr preferRelativeResize="0"/>
          <p:nvPr/>
        </p:nvPicPr>
        <p:blipFill>
          <a:blip r:embed="rId5">
            <a:alphaModFix/>
          </a:blip>
          <a:stretch>
            <a:fillRect/>
          </a:stretch>
        </p:blipFill>
        <p:spPr>
          <a:xfrm>
            <a:off x="5834975" y="2091175"/>
            <a:ext cx="2501100" cy="1267800"/>
          </a:xfrm>
          <a:prstGeom prst="rect">
            <a:avLst/>
          </a:prstGeom>
          <a:noFill/>
          <a:ln>
            <a:noFill/>
          </a:ln>
        </p:spPr>
      </p:pic>
      <p:sp>
        <p:nvSpPr>
          <p:cNvPr id="255" name="Google Shape;255;p22"/>
          <p:cNvSpPr/>
          <p:nvPr/>
        </p:nvSpPr>
        <p:spPr>
          <a:xfrm>
            <a:off x="5835350" y="2091200"/>
            <a:ext cx="2501100" cy="12678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3"/>
          <p:cNvSpPr txBox="1"/>
          <p:nvPr>
            <p:ph type="title"/>
          </p:nvPr>
        </p:nvSpPr>
        <p:spPr>
          <a:xfrm>
            <a:off x="386125" y="1348825"/>
            <a:ext cx="2270100" cy="196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Postgres Database Design</a:t>
            </a:r>
            <a:endParaRPr sz="2300"/>
          </a:p>
        </p:txBody>
      </p:sp>
      <p:pic>
        <p:nvPicPr>
          <p:cNvPr id="261" name="Google Shape;261;p23"/>
          <p:cNvPicPr preferRelativeResize="0"/>
          <p:nvPr/>
        </p:nvPicPr>
        <p:blipFill>
          <a:blip r:embed="rId3">
            <a:alphaModFix/>
          </a:blip>
          <a:stretch>
            <a:fillRect/>
          </a:stretch>
        </p:blipFill>
        <p:spPr>
          <a:xfrm>
            <a:off x="2908975" y="96950"/>
            <a:ext cx="5968050" cy="4949599"/>
          </a:xfrm>
          <a:prstGeom prst="rect">
            <a:avLst/>
          </a:prstGeom>
          <a:noFill/>
          <a:ln>
            <a:noFill/>
          </a:ln>
        </p:spPr>
      </p:pic>
      <p:sp>
        <p:nvSpPr>
          <p:cNvPr id="262" name="Google Shape;262;p23"/>
          <p:cNvSpPr txBox="1"/>
          <p:nvPr/>
        </p:nvSpPr>
        <p:spPr>
          <a:xfrm>
            <a:off x="274600" y="2941400"/>
            <a:ext cx="207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63" name="Google Shape;263;p23"/>
          <p:cNvSpPr txBox="1"/>
          <p:nvPr/>
        </p:nvSpPr>
        <p:spPr>
          <a:xfrm>
            <a:off x="351100" y="2814675"/>
            <a:ext cx="1917000" cy="1223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000">
                <a:solidFill>
                  <a:schemeClr val="lt1"/>
                </a:solidFill>
                <a:latin typeface="Lato"/>
                <a:ea typeface="Lato"/>
                <a:cs typeface="Lato"/>
                <a:sym typeface="Lato"/>
              </a:rPr>
              <a:t>The modularity of our database design allows for the easy addition of new question types and graphs, making it simple for new developers to expand Episkop!</a:t>
            </a:r>
            <a:endParaRPr sz="1600">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4"/>
          <p:cNvSpPr txBox="1"/>
          <p:nvPr>
            <p:ph type="title"/>
          </p:nvPr>
        </p:nvSpPr>
        <p:spPr>
          <a:xfrm>
            <a:off x="386125" y="1348825"/>
            <a:ext cx="2270100" cy="196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The Front-end and Javascript</a:t>
            </a:r>
            <a:endParaRPr sz="2300"/>
          </a:p>
        </p:txBody>
      </p:sp>
      <p:sp>
        <p:nvSpPr>
          <p:cNvPr id="269" name="Google Shape;269;p24"/>
          <p:cNvSpPr txBox="1"/>
          <p:nvPr/>
        </p:nvSpPr>
        <p:spPr>
          <a:xfrm>
            <a:off x="3382275" y="760450"/>
            <a:ext cx="31659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000">
                <a:solidFill>
                  <a:schemeClr val="lt1"/>
                </a:solidFill>
                <a:latin typeface="Lato"/>
                <a:ea typeface="Lato"/>
                <a:cs typeface="Lato"/>
                <a:sym typeface="Lato"/>
              </a:rPr>
              <a:t>Episkop utilizes bootstrap 5 as main front-end css framework. </a:t>
            </a:r>
            <a:r>
              <a:rPr lang="en-GB" sz="1000">
                <a:solidFill>
                  <a:schemeClr val="lt1"/>
                </a:solidFill>
                <a:latin typeface="Lato"/>
                <a:ea typeface="Lato"/>
                <a:cs typeface="Lato"/>
                <a:sym typeface="Lato"/>
              </a:rPr>
              <a:t>Bootstrap</a:t>
            </a:r>
            <a:r>
              <a:rPr lang="en-GB" sz="1000">
                <a:solidFill>
                  <a:schemeClr val="lt1"/>
                </a:solidFill>
                <a:latin typeface="Lato"/>
                <a:ea typeface="Lato"/>
                <a:cs typeface="Lato"/>
                <a:sym typeface="Lato"/>
              </a:rPr>
              <a:t> allows for easy structuring and styling of HTML elements.</a:t>
            </a:r>
            <a:endParaRPr sz="1000">
              <a:solidFill>
                <a:schemeClr val="lt1"/>
              </a:solidFill>
              <a:latin typeface="Lato"/>
              <a:ea typeface="Lato"/>
              <a:cs typeface="Lato"/>
              <a:sym typeface="Lato"/>
            </a:endParaRPr>
          </a:p>
        </p:txBody>
      </p:sp>
      <p:pic>
        <p:nvPicPr>
          <p:cNvPr id="270" name="Google Shape;270;p24"/>
          <p:cNvPicPr preferRelativeResize="0"/>
          <p:nvPr/>
        </p:nvPicPr>
        <p:blipFill>
          <a:blip r:embed="rId3">
            <a:alphaModFix/>
          </a:blip>
          <a:stretch>
            <a:fillRect/>
          </a:stretch>
        </p:blipFill>
        <p:spPr>
          <a:xfrm>
            <a:off x="6908000" y="602487"/>
            <a:ext cx="1008626" cy="1008626"/>
          </a:xfrm>
          <a:prstGeom prst="rect">
            <a:avLst/>
          </a:prstGeom>
          <a:noFill/>
          <a:ln>
            <a:noFill/>
          </a:ln>
        </p:spPr>
      </p:pic>
      <p:sp>
        <p:nvSpPr>
          <p:cNvPr id="271" name="Google Shape;271;p24"/>
          <p:cNvSpPr txBox="1"/>
          <p:nvPr/>
        </p:nvSpPr>
        <p:spPr>
          <a:xfrm>
            <a:off x="3339275" y="2095125"/>
            <a:ext cx="3165900" cy="692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000">
                <a:solidFill>
                  <a:schemeClr val="lt1"/>
                </a:solidFill>
                <a:latin typeface="Lato"/>
                <a:ea typeface="Lato"/>
                <a:cs typeface="Lato"/>
                <a:sym typeface="Lato"/>
              </a:rPr>
              <a:t>Episkop is a javascript heavy application, using jquery and .js requests to the server in order to seamlessly insert html </a:t>
            </a:r>
            <a:r>
              <a:rPr lang="en-GB" sz="1000">
                <a:solidFill>
                  <a:schemeClr val="lt1"/>
                </a:solidFill>
                <a:latin typeface="Lato"/>
                <a:ea typeface="Lato"/>
                <a:cs typeface="Lato"/>
                <a:sym typeface="Lato"/>
              </a:rPr>
              <a:t>into</a:t>
            </a:r>
            <a:r>
              <a:rPr lang="en-GB" sz="1000">
                <a:solidFill>
                  <a:schemeClr val="lt1"/>
                </a:solidFill>
                <a:latin typeface="Lato"/>
                <a:ea typeface="Lato"/>
                <a:cs typeface="Lato"/>
                <a:sym typeface="Lato"/>
              </a:rPr>
              <a:t> the DOM</a:t>
            </a:r>
            <a:endParaRPr sz="1000">
              <a:solidFill>
                <a:schemeClr val="lt1"/>
              </a:solidFill>
              <a:latin typeface="Lato"/>
              <a:ea typeface="Lato"/>
              <a:cs typeface="Lato"/>
              <a:sym typeface="Lato"/>
            </a:endParaRPr>
          </a:p>
        </p:txBody>
      </p:sp>
      <p:pic>
        <p:nvPicPr>
          <p:cNvPr id="272" name="Google Shape;272;p24"/>
          <p:cNvPicPr preferRelativeResize="0"/>
          <p:nvPr/>
        </p:nvPicPr>
        <p:blipFill>
          <a:blip r:embed="rId4">
            <a:alphaModFix/>
          </a:blip>
          <a:stretch>
            <a:fillRect/>
          </a:stretch>
        </p:blipFill>
        <p:spPr>
          <a:xfrm>
            <a:off x="6908000" y="1937178"/>
            <a:ext cx="1008625" cy="1008625"/>
          </a:xfrm>
          <a:prstGeom prst="rect">
            <a:avLst/>
          </a:prstGeom>
          <a:noFill/>
          <a:ln>
            <a:noFill/>
          </a:ln>
        </p:spPr>
      </p:pic>
      <p:sp>
        <p:nvSpPr>
          <p:cNvPr id="273" name="Google Shape;273;p24"/>
          <p:cNvSpPr txBox="1"/>
          <p:nvPr/>
        </p:nvSpPr>
        <p:spPr>
          <a:xfrm>
            <a:off x="3382275" y="3478038"/>
            <a:ext cx="3165900" cy="515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1000">
                <a:solidFill>
                  <a:schemeClr val="lt1"/>
                </a:solidFill>
                <a:latin typeface="Lato"/>
                <a:ea typeface="Lato"/>
                <a:cs typeface="Lato"/>
                <a:sym typeface="Lato"/>
              </a:rPr>
              <a:t>Episkop also uses the D3 javascript library to create the graphs used to display poll data</a:t>
            </a:r>
            <a:endParaRPr sz="1000">
              <a:solidFill>
                <a:schemeClr val="lt1"/>
              </a:solidFill>
              <a:latin typeface="Lato"/>
              <a:ea typeface="Lato"/>
              <a:cs typeface="Lato"/>
              <a:sym typeface="Lato"/>
            </a:endParaRPr>
          </a:p>
        </p:txBody>
      </p:sp>
      <p:pic>
        <p:nvPicPr>
          <p:cNvPr id="274" name="Google Shape;274;p24"/>
          <p:cNvPicPr preferRelativeResize="0"/>
          <p:nvPr/>
        </p:nvPicPr>
        <p:blipFill>
          <a:blip r:embed="rId5">
            <a:alphaModFix/>
          </a:blip>
          <a:stretch>
            <a:fillRect/>
          </a:stretch>
        </p:blipFill>
        <p:spPr>
          <a:xfrm>
            <a:off x="6908000" y="3271852"/>
            <a:ext cx="1008625" cy="928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Project Challenges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6"/>
          <p:cNvSpPr txBox="1"/>
          <p:nvPr>
            <p:ph type="title"/>
          </p:nvPr>
        </p:nvSpPr>
        <p:spPr>
          <a:xfrm>
            <a:off x="730725" y="1318650"/>
            <a:ext cx="3567900" cy="9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Cucumber-Rails </a:t>
            </a:r>
            <a:endParaRPr/>
          </a:p>
          <a:p>
            <a:pPr indent="0" lvl="0" marL="0" rtl="0" algn="l">
              <a:spcBef>
                <a:spcPts val="0"/>
              </a:spcBef>
              <a:spcAft>
                <a:spcPts val="0"/>
              </a:spcAft>
              <a:buNone/>
            </a:pPr>
            <a:r>
              <a:rPr b="0" lang="en-GB"/>
              <a:t>01</a:t>
            </a:r>
            <a:endParaRPr b="0"/>
          </a:p>
        </p:txBody>
      </p:sp>
      <p:sp>
        <p:nvSpPr>
          <p:cNvPr id="285" name="Google Shape;285;p26"/>
          <p:cNvSpPr txBox="1"/>
          <p:nvPr>
            <p:ph idx="1" type="body"/>
          </p:nvPr>
        </p:nvSpPr>
        <p:spPr>
          <a:xfrm>
            <a:off x="730725" y="2249300"/>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When attempting to write testing for our project, we ran into a host of compatibility issues regarding Cucumber-Rails.</a:t>
            </a:r>
            <a:endParaRPr sz="1100"/>
          </a:p>
          <a:p>
            <a:pPr indent="0" lvl="0" marL="0" rtl="0" algn="l">
              <a:spcBef>
                <a:spcPts val="1600"/>
              </a:spcBef>
              <a:spcAft>
                <a:spcPts val="0"/>
              </a:spcAft>
              <a:buNone/>
            </a:pPr>
            <a:r>
              <a:rPr lang="en-GB" sz="1100"/>
              <a:t>We discovered that Cucumber-Rails does not support the version of Rails used for our project: Rails 7.0.1.</a:t>
            </a:r>
            <a:endParaRPr sz="1100"/>
          </a:p>
          <a:p>
            <a:pPr indent="0" lvl="0" marL="0" rtl="0" algn="l">
              <a:spcBef>
                <a:spcPts val="1600"/>
              </a:spcBef>
              <a:spcAft>
                <a:spcPts val="0"/>
              </a:spcAft>
              <a:buNone/>
            </a:pPr>
            <a:r>
              <a:rPr lang="en-GB" sz="1100"/>
              <a:t>Since we had already programmed a significant portion of our project using Rails 7.0.1, we opted to scrap the use of Cucumber-Rails with the approval of Dr. Ritchey.</a:t>
            </a:r>
            <a:endParaRPr sz="1100"/>
          </a:p>
          <a:p>
            <a:pPr indent="0" lvl="0" marL="0" rtl="0" algn="l">
              <a:spcBef>
                <a:spcPts val="1600"/>
              </a:spcBef>
              <a:spcAft>
                <a:spcPts val="1600"/>
              </a:spcAft>
              <a:buNone/>
            </a:pPr>
            <a:r>
              <a:rPr lang="en-GB" sz="1100"/>
              <a:t>Instead using</a:t>
            </a:r>
            <a:r>
              <a:rPr b="1" lang="en-GB" sz="1100"/>
              <a:t> rspec features</a:t>
            </a:r>
            <a:r>
              <a:rPr lang="en-GB" sz="1100"/>
              <a:t> tests, alongside </a:t>
            </a:r>
            <a:r>
              <a:rPr b="1" lang="en-GB" sz="1100"/>
              <a:t>capybara</a:t>
            </a:r>
            <a:r>
              <a:rPr lang="en-GB" sz="1100"/>
              <a:t>, to implement behavior driven testing</a:t>
            </a:r>
            <a:endParaRPr sz="1100"/>
          </a:p>
        </p:txBody>
      </p:sp>
      <p:pic>
        <p:nvPicPr>
          <p:cNvPr id="286" name="Google Shape;286;p26"/>
          <p:cNvPicPr preferRelativeResize="0"/>
          <p:nvPr/>
        </p:nvPicPr>
        <p:blipFill>
          <a:blip r:embed="rId3">
            <a:alphaModFix/>
          </a:blip>
          <a:stretch>
            <a:fillRect/>
          </a:stretch>
        </p:blipFill>
        <p:spPr>
          <a:xfrm>
            <a:off x="4756125" y="1884975"/>
            <a:ext cx="4224576" cy="211228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